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Lst>
  <p:notesMasterIdLst>
    <p:notesMasterId r:id="rId17"/>
  </p:notesMasterIdLst>
  <p:sldIdLst>
    <p:sldId id="272" r:id="rId3"/>
    <p:sldId id="275" r:id="rId4"/>
    <p:sldId id="257" r:id="rId5"/>
    <p:sldId id="276" r:id="rId6"/>
    <p:sldId id="269" r:id="rId7"/>
    <p:sldId id="263" r:id="rId8"/>
    <p:sldId id="277" r:id="rId9"/>
    <p:sldId id="278" r:id="rId10"/>
    <p:sldId id="266" r:id="rId11"/>
    <p:sldId id="265" r:id="rId12"/>
    <p:sldId id="267" r:id="rId13"/>
    <p:sldId id="268" r:id="rId14"/>
    <p:sldId id="273" r:id="rId15"/>
    <p:sldId id="27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85578"/>
  </p:normalViewPr>
  <p:slideViewPr>
    <p:cSldViewPr snapToGrid="0" snapToObjects="1">
      <p:cViewPr varScale="1">
        <p:scale>
          <a:sx n="104" d="100"/>
          <a:sy n="104" d="100"/>
        </p:scale>
        <p:origin x="2256" y="200"/>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7/31/22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venir Book" panose="02000503020000020003" pitchFamily="2" charset="0"/>
              </a:rPr>
              <a:t>THROWAWAY SLIDE</a:t>
            </a:r>
            <a:endParaRPr lang="en-US" dirty="0">
              <a:highlight>
                <a:srgbClr val="FFFF00"/>
              </a:highlight>
            </a:endParaRP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126414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cleantechnica.com</a:t>
            </a:r>
            <a:r>
              <a:rPr lang="en-US" dirty="0"/>
              <a:t>/2022/07/17/polestar-3-pricing-revealed-are-you-sitting-down/ :  “</a:t>
            </a:r>
            <a:r>
              <a:rPr lang="en-US" sz="1200" b="0" i="0" kern="1200" dirty="0">
                <a:solidFill>
                  <a:schemeClr val="tx1"/>
                </a:solidFill>
                <a:effectLst/>
                <a:latin typeface="+mn-lt"/>
                <a:ea typeface="+mn-ea"/>
                <a:cs typeface="+mn-cs"/>
              </a:rPr>
              <a:t>Polestar, the all-electric brand from Volvo Cars [starts at $47,200] is taking direct aim at the Porsche Cayenne [starts at $150,000] in its bid to become a major manufacturer of electric automobiles.”</a:t>
            </a:r>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 use what’s in the README?</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6</a:t>
            </a:fld>
            <a:endParaRPr lang="en-US"/>
          </a:p>
        </p:txBody>
      </p:sp>
    </p:spTree>
    <p:extLst>
      <p:ext uri="{BB962C8B-B14F-4D97-AF65-F5344CB8AC3E}">
        <p14:creationId xmlns:p14="http://schemas.microsoft.com/office/powerpoint/2010/main" val="314737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7</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10</a:t>
            </a:fld>
            <a:endParaRPr lang="en-US"/>
          </a:p>
        </p:txBody>
      </p:sp>
    </p:spTree>
    <p:extLst>
      <p:ext uri="{BB962C8B-B14F-4D97-AF65-F5344CB8AC3E}">
        <p14:creationId xmlns:p14="http://schemas.microsoft.com/office/powerpoint/2010/main" val="1201256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13</a:t>
            </a:fld>
            <a:endParaRPr lang="en-US"/>
          </a:p>
        </p:txBody>
      </p:sp>
    </p:spTree>
    <p:extLst>
      <p:ext uri="{BB962C8B-B14F-4D97-AF65-F5344CB8AC3E}">
        <p14:creationId xmlns:p14="http://schemas.microsoft.com/office/powerpoint/2010/main" val="1998877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19A4E33-8BBF-DF4B-98AF-AD494D9A9966}" type="datetime1">
              <a:rPr lang="en-US" smtClean="0"/>
              <a:t>7/31/22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91898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23443D-B1F1-D344-916C-7FF99E60976B}" type="datetime1">
              <a:rPr lang="en-US" smtClean="0"/>
              <a:t>7/31/22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912698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D448B-D5E6-3344-AD40-414CA3FF713F}" type="datetime1">
              <a:rPr lang="en-US" smtClean="0"/>
              <a:t>7/31/22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91358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7/31/22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7/31/22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7/31/22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7/31/22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7/31/22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7/31/22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7/31/22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7/31/22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AA6546-60F8-B44C-BBBE-FA068E71FA45}" type="datetime1">
              <a:rPr lang="en-US" smtClean="0"/>
              <a:t>7/31/22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744808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7/31/22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7/31/22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7/31/22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762E97E-0FF4-5445-9462-0C188C902C69}" type="datetime1">
              <a:rPr lang="en-US" smtClean="0"/>
              <a:t>7/31/22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90423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CA2F01C-9E2E-944F-9AB5-715EF3AAA344}" type="datetime1">
              <a:rPr lang="en-US" smtClean="0"/>
              <a:t>7/31/22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940703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C0A2ADA-80EC-F647-BBFC-22160969BD3A}" type="datetime1">
              <a:rPr lang="en-US" smtClean="0"/>
              <a:t>7/31/22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7FF95B-D60B-0943-B0BD-FEF5C60E1E4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73185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A76D86-7F9B-6B4C-BD7D-EDB4BAC2C4B8}" type="datetime1">
              <a:rPr lang="en-US" smtClean="0"/>
              <a:t>7/31/22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90379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A22E9-5DA8-6C4F-8032-96CD493855F7}" type="datetime1">
              <a:rPr lang="en-US" smtClean="0"/>
              <a:t>7/31/22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32188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316B34C-793A-F945-8743-A14177D24BAB}" type="datetime1">
              <a:rPr lang="en-US" smtClean="0"/>
              <a:t>7/31/22</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2397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736F483-F0D0-DF4F-9C32-F6D4BA66F8BC}" type="datetime1">
              <a:rPr lang="en-US" smtClean="0"/>
              <a:t>7/31/22</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6287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EC0A2ADA-80EC-F647-BBFC-22160969BD3A}" type="datetime1">
              <a:rPr lang="en-US" smtClean="0"/>
              <a:t>7/31/22</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1280248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7/31/22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396-B6BE-76AF-1185-4025C1712503}"/>
              </a:ext>
            </a:extLst>
          </p:cNvPr>
          <p:cNvSpPr>
            <a:spLocks noGrp="1"/>
          </p:cNvSpPr>
          <p:nvPr>
            <p:ph type="title"/>
          </p:nvPr>
        </p:nvSpPr>
        <p:spPr>
          <a:xfrm>
            <a:off x="628650" y="397783"/>
            <a:ext cx="7886700" cy="745217"/>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Dashboard</a:t>
            </a:r>
          </a:p>
        </p:txBody>
      </p:sp>
      <p:sp>
        <p:nvSpPr>
          <p:cNvPr id="3" name="Slide Number Placeholder 2">
            <a:extLst>
              <a:ext uri="{FF2B5EF4-FFF2-40B4-BE49-F238E27FC236}">
                <a16:creationId xmlns:a16="http://schemas.microsoft.com/office/drawing/2014/main" id="{280FE7BA-03A4-B951-57D7-C387FDDEE1A9}"/>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4" name="TextBox 3">
            <a:extLst>
              <a:ext uri="{FF2B5EF4-FFF2-40B4-BE49-F238E27FC236}">
                <a16:creationId xmlns:a16="http://schemas.microsoft.com/office/drawing/2014/main" id="{9F58AEBC-D444-8C5A-6C77-BFF406BF22BC}"/>
              </a:ext>
            </a:extLst>
          </p:cNvPr>
          <p:cNvSpPr txBox="1"/>
          <p:nvPr/>
        </p:nvSpPr>
        <p:spPr>
          <a:xfrm>
            <a:off x="2908809" y="4597113"/>
            <a:ext cx="2402256" cy="369332"/>
          </a:xfrm>
          <a:prstGeom prst="rect">
            <a:avLst/>
          </a:prstGeom>
          <a:noFill/>
        </p:spPr>
        <p:txBody>
          <a:bodyPr wrap="square" rtlCol="0">
            <a:spAutoFit/>
          </a:bodyPr>
          <a:lstStyle/>
          <a:p>
            <a:r>
              <a:rPr lang="en-US" dirty="0"/>
              <a:t>Data Analysis Info</a:t>
            </a:r>
          </a:p>
        </p:txBody>
      </p:sp>
      <p:pic>
        <p:nvPicPr>
          <p:cNvPr id="6" name="Picture 5">
            <a:extLst>
              <a:ext uri="{FF2B5EF4-FFF2-40B4-BE49-F238E27FC236}">
                <a16:creationId xmlns:a16="http://schemas.microsoft.com/office/drawing/2014/main" id="{CC079816-1B61-A3EB-6B7A-9A11EB65E3BF}"/>
              </a:ext>
            </a:extLst>
          </p:cNvPr>
          <p:cNvPicPr>
            <a:picLocks noChangeAspect="1"/>
          </p:cNvPicPr>
          <p:nvPr/>
        </p:nvPicPr>
        <p:blipFill>
          <a:blip/>
          <a:stretch>
            <a:fillRect/>
          </a:stretch>
        </p:blipFill>
        <p:spPr>
          <a:xfrm>
            <a:off x="534299" y="1555432"/>
            <a:ext cx="1788416" cy="1277139"/>
          </a:xfrm>
          <a:prstGeom prst="rect">
            <a:avLst/>
          </a:prstGeom>
        </p:spPr>
      </p:pic>
      <p:sp>
        <p:nvSpPr>
          <p:cNvPr id="7" name="TextBox 6">
            <a:extLst>
              <a:ext uri="{FF2B5EF4-FFF2-40B4-BE49-F238E27FC236}">
                <a16:creationId xmlns:a16="http://schemas.microsoft.com/office/drawing/2014/main" id="{86A42B67-C049-B038-356E-39DD218BAC4E}"/>
              </a:ext>
            </a:extLst>
          </p:cNvPr>
          <p:cNvSpPr txBox="1"/>
          <p:nvPr/>
        </p:nvSpPr>
        <p:spPr>
          <a:xfrm>
            <a:off x="534298" y="1186101"/>
            <a:ext cx="1788417" cy="338554"/>
          </a:xfrm>
          <a:prstGeom prst="rect">
            <a:avLst/>
          </a:prstGeom>
          <a:noFill/>
        </p:spPr>
        <p:txBody>
          <a:bodyPr wrap="square" rtlCol="0">
            <a:spAutoFit/>
          </a:bodyPr>
          <a:lstStyle/>
          <a:p>
            <a:r>
              <a:rPr lang="en-US" sz="1600" dirty="0"/>
              <a:t>NASDAQ</a:t>
            </a:r>
          </a:p>
        </p:txBody>
      </p:sp>
      <p:sp>
        <p:nvSpPr>
          <p:cNvPr id="11" name="TextBox 10">
            <a:extLst>
              <a:ext uri="{FF2B5EF4-FFF2-40B4-BE49-F238E27FC236}">
                <a16:creationId xmlns:a16="http://schemas.microsoft.com/office/drawing/2014/main" id="{8B484F12-561D-DA58-77FB-43E44F303654}"/>
              </a:ext>
            </a:extLst>
          </p:cNvPr>
          <p:cNvSpPr txBox="1"/>
          <p:nvPr/>
        </p:nvSpPr>
        <p:spPr>
          <a:xfrm>
            <a:off x="2436534" y="937596"/>
            <a:ext cx="1711407" cy="461665"/>
          </a:xfrm>
          <a:prstGeom prst="rect">
            <a:avLst/>
          </a:prstGeom>
          <a:noFill/>
        </p:spPr>
        <p:txBody>
          <a:bodyPr wrap="square" rtlCol="0">
            <a:spAutoFit/>
          </a:bodyPr>
          <a:lstStyle/>
          <a:p>
            <a:r>
              <a:rPr lang="en-US" sz="1200" dirty="0"/>
              <a:t>EV &amp; Future </a:t>
            </a:r>
            <a:r>
              <a:rPr lang="en-US" sz="1200" dirty="0" err="1"/>
              <a:t>Transporta</a:t>
            </a:r>
            <a:r>
              <a:rPr lang="en-US" sz="1200" dirty="0"/>
              <a:t>-- </a:t>
            </a:r>
            <a:r>
              <a:rPr lang="en-US" sz="1200" dirty="0" err="1"/>
              <a:t>tion</a:t>
            </a:r>
            <a:r>
              <a:rPr lang="en-US" sz="1200" dirty="0"/>
              <a:t> Model – 1 Month</a:t>
            </a:r>
          </a:p>
        </p:txBody>
      </p:sp>
      <p:pic>
        <p:nvPicPr>
          <p:cNvPr id="14" name="Picture 13">
            <a:extLst>
              <a:ext uri="{FF2B5EF4-FFF2-40B4-BE49-F238E27FC236}">
                <a16:creationId xmlns:a16="http://schemas.microsoft.com/office/drawing/2014/main" id="{F3045805-153A-2893-FA7D-3CEE7CADB4E6}"/>
              </a:ext>
            </a:extLst>
          </p:cNvPr>
          <p:cNvPicPr>
            <a:picLocks noChangeAspect="1"/>
          </p:cNvPicPr>
          <p:nvPr/>
        </p:nvPicPr>
        <p:blipFill>
          <a:blip/>
          <a:stretch>
            <a:fillRect/>
          </a:stretch>
        </p:blipFill>
        <p:spPr>
          <a:xfrm>
            <a:off x="2436534" y="1574086"/>
            <a:ext cx="1711407" cy="1293022"/>
          </a:xfrm>
          <a:prstGeom prst="rect">
            <a:avLst/>
          </a:prstGeom>
        </p:spPr>
      </p:pic>
      <p:sp>
        <p:nvSpPr>
          <p:cNvPr id="15" name="TextBox 14">
            <a:extLst>
              <a:ext uri="{FF2B5EF4-FFF2-40B4-BE49-F238E27FC236}">
                <a16:creationId xmlns:a16="http://schemas.microsoft.com/office/drawing/2014/main" id="{089AEC5E-9075-DE40-FC0E-06B543A72DDE}"/>
              </a:ext>
            </a:extLst>
          </p:cNvPr>
          <p:cNvSpPr txBox="1"/>
          <p:nvPr/>
        </p:nvSpPr>
        <p:spPr>
          <a:xfrm>
            <a:off x="4739407" y="1924372"/>
            <a:ext cx="3331167" cy="369332"/>
          </a:xfrm>
          <a:prstGeom prst="rect">
            <a:avLst/>
          </a:prstGeom>
          <a:noFill/>
        </p:spPr>
        <p:txBody>
          <a:bodyPr wrap="square" rtlCol="0">
            <a:spAutoFit/>
          </a:bodyPr>
          <a:lstStyle/>
          <a:p>
            <a:r>
              <a:rPr lang="en-US" dirty="0"/>
              <a:t>Placeholder for stock ticker tape</a:t>
            </a:r>
          </a:p>
        </p:txBody>
      </p:sp>
      <p:sp>
        <p:nvSpPr>
          <p:cNvPr id="16" name="TextBox 15">
            <a:extLst>
              <a:ext uri="{FF2B5EF4-FFF2-40B4-BE49-F238E27FC236}">
                <a16:creationId xmlns:a16="http://schemas.microsoft.com/office/drawing/2014/main" id="{C3AAE48B-1487-C5C5-F2B5-33E870C3B4FC}"/>
              </a:ext>
            </a:extLst>
          </p:cNvPr>
          <p:cNvSpPr txBox="1"/>
          <p:nvPr/>
        </p:nvSpPr>
        <p:spPr>
          <a:xfrm>
            <a:off x="279388" y="4600997"/>
            <a:ext cx="2483689" cy="369332"/>
          </a:xfrm>
          <a:prstGeom prst="rect">
            <a:avLst/>
          </a:prstGeom>
          <a:noFill/>
        </p:spPr>
        <p:txBody>
          <a:bodyPr wrap="square" rtlCol="0">
            <a:spAutoFit/>
          </a:bodyPr>
          <a:lstStyle/>
          <a:p>
            <a:r>
              <a:rPr lang="en-US" dirty="0"/>
              <a:t>Chart from Data Analysis</a:t>
            </a:r>
          </a:p>
        </p:txBody>
      </p:sp>
      <p:pic>
        <p:nvPicPr>
          <p:cNvPr id="20" name="Picture 19">
            <a:extLst>
              <a:ext uri="{FF2B5EF4-FFF2-40B4-BE49-F238E27FC236}">
                <a16:creationId xmlns:a16="http://schemas.microsoft.com/office/drawing/2014/main" id="{CCAC3784-2F38-8FB3-7BC5-482626D44565}"/>
              </a:ext>
            </a:extLst>
          </p:cNvPr>
          <p:cNvPicPr>
            <a:picLocks noChangeAspect="1"/>
          </p:cNvPicPr>
          <p:nvPr/>
        </p:nvPicPr>
        <p:blipFill>
          <a:blip/>
          <a:stretch>
            <a:fillRect/>
          </a:stretch>
        </p:blipFill>
        <p:spPr>
          <a:xfrm>
            <a:off x="5456797" y="3075076"/>
            <a:ext cx="2385876" cy="3062555"/>
          </a:xfrm>
          <a:prstGeom prst="rect">
            <a:avLst/>
          </a:prstGeom>
        </p:spPr>
      </p:pic>
    </p:spTree>
    <p:extLst>
      <p:ext uri="{BB962C8B-B14F-4D97-AF65-F5344CB8AC3E}">
        <p14:creationId xmlns:p14="http://schemas.microsoft.com/office/powerpoint/2010/main" val="120323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6AA7-6BEE-1AAA-130A-5617E1FB4030}"/>
              </a:ext>
            </a:extLst>
          </p:cNvPr>
          <p:cNvSpPr>
            <a:spLocks noGrp="1"/>
          </p:cNvSpPr>
          <p:nvPr>
            <p:ph type="title"/>
          </p:nvPr>
        </p:nvSpPr>
        <p:spPr>
          <a:xfrm>
            <a:off x="628650" y="365126"/>
            <a:ext cx="7886700" cy="647245"/>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Recommendations</a:t>
            </a:r>
          </a:p>
        </p:txBody>
      </p:sp>
      <p:sp>
        <p:nvSpPr>
          <p:cNvPr id="3" name="Slide Number Placeholder 2">
            <a:extLst>
              <a:ext uri="{FF2B5EF4-FFF2-40B4-BE49-F238E27FC236}">
                <a16:creationId xmlns:a16="http://schemas.microsoft.com/office/drawing/2014/main" id="{CE7534A9-1F96-6978-80D6-4A821CA0075D}"/>
              </a:ext>
            </a:extLst>
          </p:cNvPr>
          <p:cNvSpPr>
            <a:spLocks noGrp="1"/>
          </p:cNvSpPr>
          <p:nvPr>
            <p:ph type="sldNum" sz="quarter" idx="12"/>
          </p:nvPr>
        </p:nvSpPr>
        <p:spPr/>
        <p:txBody>
          <a:bodyPr/>
          <a:lstStyle/>
          <a:p>
            <a:fld id="{167FF95B-D60B-0943-B0BD-FEF5C60E1E4D}" type="slidenum">
              <a:rPr lang="en-US" smtClean="0"/>
              <a:t>11</a:t>
            </a:fld>
            <a:endParaRPr lang="en-US"/>
          </a:p>
        </p:txBody>
      </p:sp>
    </p:spTree>
    <p:extLst>
      <p:ext uri="{BB962C8B-B14F-4D97-AF65-F5344CB8AC3E}">
        <p14:creationId xmlns:p14="http://schemas.microsoft.com/office/powerpoint/2010/main" val="133680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4D0A-82AC-7660-567E-124B99C1E8E5}"/>
              </a:ext>
            </a:extLst>
          </p:cNvPr>
          <p:cNvSpPr>
            <a:spLocks noGrp="1"/>
          </p:cNvSpPr>
          <p:nvPr>
            <p:ph type="title"/>
          </p:nvPr>
        </p:nvSpPr>
        <p:spPr>
          <a:xfrm>
            <a:off x="628650" y="427995"/>
            <a:ext cx="7886700" cy="488852"/>
          </a:xfrm>
          <a:noFill/>
          <a:ln>
            <a:noFill/>
          </a:ln>
        </p:spPr>
        <p:txBody>
          <a:bodyPr wrap="square" rtlCol="0">
            <a:spAutoFit/>
          </a:bodyPr>
          <a:lstStyle/>
          <a:p>
            <a:pPr algn="ctr" defTabSz="457200"/>
            <a:r>
              <a:rPr lang="en-US" sz="2800" b="1" dirty="0">
                <a:latin typeface="Avenir Book" panose="02000503020000020003" pitchFamily="2" charset="0"/>
                <a:ea typeface="+mn-ea"/>
                <a:cs typeface="+mn-cs"/>
              </a:rPr>
              <a:t>What the team would have done differently</a:t>
            </a:r>
          </a:p>
        </p:txBody>
      </p:sp>
      <p:sp>
        <p:nvSpPr>
          <p:cNvPr id="3" name="Slide Number Placeholder 2">
            <a:extLst>
              <a:ext uri="{FF2B5EF4-FFF2-40B4-BE49-F238E27FC236}">
                <a16:creationId xmlns:a16="http://schemas.microsoft.com/office/drawing/2014/main" id="{254489A4-890E-F327-40F5-BEB4CB6ADFDC}"/>
              </a:ext>
            </a:extLst>
          </p:cNvPr>
          <p:cNvSpPr>
            <a:spLocks noGrp="1"/>
          </p:cNvSpPr>
          <p:nvPr>
            <p:ph type="sldNum" sz="quarter" idx="12"/>
          </p:nvPr>
        </p:nvSpPr>
        <p:spPr/>
        <p:txBody>
          <a:bodyPr/>
          <a:lstStyle/>
          <a:p>
            <a:fld id="{167FF95B-D60B-0943-B0BD-FEF5C60E1E4D}" type="slidenum">
              <a:rPr lang="en-US" smtClean="0"/>
              <a:t>12</a:t>
            </a:fld>
            <a:endParaRPr lang="en-US"/>
          </a:p>
        </p:txBody>
      </p:sp>
    </p:spTree>
    <p:extLst>
      <p:ext uri="{BB962C8B-B14F-4D97-AF65-F5344CB8AC3E}">
        <p14:creationId xmlns:p14="http://schemas.microsoft.com/office/powerpoint/2010/main" val="281652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A1E8B4-151D-1B5B-E0CC-D96C24B4E0DD}"/>
              </a:ext>
            </a:extLst>
          </p:cNvPr>
          <p:cNvSpPr>
            <a:spLocks noGrp="1"/>
          </p:cNvSpPr>
          <p:nvPr>
            <p:ph type="sldNum" sz="quarter" idx="12"/>
          </p:nvPr>
        </p:nvSpPr>
        <p:spPr/>
        <p:txBody>
          <a:bodyPr/>
          <a:lstStyle/>
          <a:p>
            <a:fld id="{167FF95B-D60B-0943-B0BD-FEF5C60E1E4D}" type="slidenum">
              <a:rPr lang="en-US" smtClean="0"/>
              <a:t>13</a:t>
            </a:fld>
            <a:endParaRPr lang="en-US"/>
          </a:p>
        </p:txBody>
      </p:sp>
      <p:pic>
        <p:nvPicPr>
          <p:cNvPr id="4" name="Picture 3">
            <a:extLst>
              <a:ext uri="{FF2B5EF4-FFF2-40B4-BE49-F238E27FC236}">
                <a16:creationId xmlns:a16="http://schemas.microsoft.com/office/drawing/2014/main" id="{915A09E0-A05A-99F5-C6DE-1D1CC38BEAB0}"/>
              </a:ext>
            </a:extLst>
          </p:cNvPr>
          <p:cNvPicPr>
            <a:picLocks noChangeAspect="1"/>
          </p:cNvPicPr>
          <p:nvPr/>
        </p:nvPicPr>
        <p:blipFill>
          <a:blip r:embed="rId3"/>
          <a:stretch>
            <a:fillRect/>
          </a:stretch>
        </p:blipFill>
        <p:spPr>
          <a:xfrm>
            <a:off x="857892" y="799705"/>
            <a:ext cx="7428216" cy="5258589"/>
          </a:xfrm>
          <a:prstGeom prst="rect">
            <a:avLst/>
          </a:prstGeom>
        </p:spPr>
      </p:pic>
    </p:spTree>
    <p:extLst>
      <p:ext uri="{BB962C8B-B14F-4D97-AF65-F5344CB8AC3E}">
        <p14:creationId xmlns:p14="http://schemas.microsoft.com/office/powerpoint/2010/main" val="143626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A28ADF-3AE9-2DA3-4196-332B54DF8146}"/>
              </a:ext>
            </a:extLst>
          </p:cNvPr>
          <p:cNvSpPr>
            <a:spLocks noGrp="1"/>
          </p:cNvSpPr>
          <p:nvPr>
            <p:ph type="sldNum" sz="quarter" idx="12"/>
          </p:nvPr>
        </p:nvSpPr>
        <p:spPr/>
        <p:txBody>
          <a:bodyPr/>
          <a:lstStyle/>
          <a:p>
            <a:fld id="{167FF95B-D60B-0943-B0BD-FEF5C60E1E4D}" type="slidenum">
              <a:rPr lang="en-US" smtClean="0"/>
              <a:t>14</a:t>
            </a:fld>
            <a:endParaRPr lang="en-US"/>
          </a:p>
        </p:txBody>
      </p:sp>
      <p:pic>
        <p:nvPicPr>
          <p:cNvPr id="3" name="Picture 2">
            <a:extLst>
              <a:ext uri="{FF2B5EF4-FFF2-40B4-BE49-F238E27FC236}">
                <a16:creationId xmlns:a16="http://schemas.microsoft.com/office/drawing/2014/main" id="{A673AF32-63A6-4671-0E90-9489B60A322B}"/>
              </a:ext>
            </a:extLst>
          </p:cNvPr>
          <p:cNvPicPr>
            <a:picLocks noChangeAspect="1"/>
          </p:cNvPicPr>
          <p:nvPr/>
        </p:nvPicPr>
        <p:blipFill rotWithShape="1">
          <a:blip r:embed="rId2"/>
          <a:srcRect b="2807"/>
          <a:stretch/>
        </p:blipFill>
        <p:spPr>
          <a:xfrm>
            <a:off x="460920" y="491496"/>
            <a:ext cx="8222160" cy="5864855"/>
          </a:xfrm>
          <a:prstGeom prst="rect">
            <a:avLst/>
          </a:prstGeom>
        </p:spPr>
      </p:pic>
    </p:spTree>
    <p:extLst>
      <p:ext uri="{BB962C8B-B14F-4D97-AF65-F5344CB8AC3E}">
        <p14:creationId xmlns:p14="http://schemas.microsoft.com/office/powerpoint/2010/main" val="283545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384995"/>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stock performance of electric vehicles can predict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04680" y="2700008"/>
            <a:ext cx="4894969" cy="2377574"/>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are we to be competitive in the market?</a:t>
            </a:r>
          </a:p>
          <a:p>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800801" y="1733608"/>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F0BA8580-17D6-5C99-0E77-680536A632A2}"/>
              </a:ext>
            </a:extLst>
          </p:cNvPr>
          <p:cNvSpPr>
            <a:spLocks noGrp="1"/>
          </p:cNvSpPr>
          <p:nvPr>
            <p:ph type="sldNum" sz="quarter" idx="12"/>
          </p:nvPr>
        </p:nvSpPr>
        <p:spPr/>
        <p:txBody>
          <a:bodyPr/>
          <a:lstStyle/>
          <a:p>
            <a:fld id="{167FF95B-D60B-0943-B0BD-FEF5C60E1E4D}" type="slidenum">
              <a:rPr lang="en-US" smtClean="0"/>
              <a:t>3</a:t>
            </a:fld>
            <a:endParaRPr lang="en-US" dirty="0"/>
          </a:p>
        </p:txBody>
      </p:sp>
      <p:pic>
        <p:nvPicPr>
          <p:cNvPr id="4" name="Picture 3">
            <a:extLst>
              <a:ext uri="{FF2B5EF4-FFF2-40B4-BE49-F238E27FC236}">
                <a16:creationId xmlns:a16="http://schemas.microsoft.com/office/drawing/2014/main" id="{75C48387-07FD-0180-FE2E-212F558FB390}"/>
              </a:ext>
            </a:extLst>
          </p:cNvPr>
          <p:cNvPicPr>
            <a:picLocks noChangeAspect="1"/>
          </p:cNvPicPr>
          <p:nvPr/>
        </p:nvPicPr>
        <p:blipFill>
          <a:blip r:embed="rId3"/>
          <a:stretch>
            <a:fillRect/>
          </a:stretch>
        </p:blipFill>
        <p:spPr>
          <a:xfrm>
            <a:off x="6354530" y="942561"/>
            <a:ext cx="1557568" cy="1390312"/>
          </a:xfrm>
          <a:prstGeom prst="rect">
            <a:avLst/>
          </a:prstGeom>
          <a:ln>
            <a:solidFill>
              <a:schemeClr val="bg1">
                <a:lumMod val="75000"/>
              </a:schemeClr>
            </a:solidFill>
          </a:ln>
        </p:spPr>
      </p:pic>
      <p:pic>
        <p:nvPicPr>
          <p:cNvPr id="7" name="Picture 6">
            <a:extLst>
              <a:ext uri="{FF2B5EF4-FFF2-40B4-BE49-F238E27FC236}">
                <a16:creationId xmlns:a16="http://schemas.microsoft.com/office/drawing/2014/main" id="{575BBD8B-C06B-B287-6629-7123933CB58B}"/>
              </a:ext>
            </a:extLst>
          </p:cNvPr>
          <p:cNvPicPr>
            <a:picLocks noChangeAspect="1"/>
          </p:cNvPicPr>
          <p:nvPr/>
        </p:nvPicPr>
        <p:blipFill>
          <a:blip r:embed="rId4"/>
          <a:stretch>
            <a:fillRect/>
          </a:stretch>
        </p:blipFill>
        <p:spPr>
          <a:xfrm>
            <a:off x="578568" y="3802359"/>
            <a:ext cx="1449669" cy="127399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05ABD76D-8DA1-DBD7-33BD-F067E90C004F}"/>
              </a:ext>
            </a:extLst>
          </p:cNvPr>
          <p:cNvPicPr>
            <a:picLocks noChangeAspect="1"/>
          </p:cNvPicPr>
          <p:nvPr/>
        </p:nvPicPr>
        <p:blipFill>
          <a:blip r:embed="rId5"/>
          <a:stretch>
            <a:fillRect/>
          </a:stretch>
        </p:blipFill>
        <p:spPr>
          <a:xfrm>
            <a:off x="4406063" y="1547544"/>
            <a:ext cx="1200312" cy="1600416"/>
          </a:xfrm>
          <a:prstGeom prst="rect">
            <a:avLst/>
          </a:prstGeom>
          <a:ln>
            <a:solidFill>
              <a:schemeClr val="bg1">
                <a:lumMod val="75000"/>
              </a:schemeClr>
            </a:solidFill>
          </a:ln>
        </p:spPr>
      </p:pic>
      <p:pic>
        <p:nvPicPr>
          <p:cNvPr id="10" name="Picture 9">
            <a:extLst>
              <a:ext uri="{FF2B5EF4-FFF2-40B4-BE49-F238E27FC236}">
                <a16:creationId xmlns:a16="http://schemas.microsoft.com/office/drawing/2014/main" id="{F5A804F2-B734-0B44-9EBF-78C5F6F5C2C2}"/>
              </a:ext>
            </a:extLst>
          </p:cNvPr>
          <p:cNvPicPr>
            <a:picLocks noChangeAspect="1"/>
          </p:cNvPicPr>
          <p:nvPr/>
        </p:nvPicPr>
        <p:blipFill>
          <a:blip r:embed="rId6"/>
          <a:stretch>
            <a:fillRect/>
          </a:stretch>
        </p:blipFill>
        <p:spPr>
          <a:xfrm>
            <a:off x="6724534" y="2984732"/>
            <a:ext cx="1696159" cy="400176"/>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92ED9DFC-AF75-8E60-DC50-5A8A37FA4926}"/>
              </a:ext>
            </a:extLst>
          </p:cNvPr>
          <p:cNvPicPr>
            <a:picLocks noChangeAspect="1"/>
          </p:cNvPicPr>
          <p:nvPr/>
        </p:nvPicPr>
        <p:blipFill>
          <a:blip r:embed="rId7"/>
          <a:stretch>
            <a:fillRect/>
          </a:stretch>
        </p:blipFill>
        <p:spPr>
          <a:xfrm>
            <a:off x="6629879" y="5628372"/>
            <a:ext cx="1885471" cy="781478"/>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7C163450-0E75-5282-F99E-F5A7B20F3492}"/>
              </a:ext>
            </a:extLst>
          </p:cNvPr>
          <p:cNvPicPr>
            <a:picLocks noChangeAspect="1"/>
          </p:cNvPicPr>
          <p:nvPr/>
        </p:nvPicPr>
        <p:blipFill>
          <a:blip r:embed="rId8"/>
          <a:stretch>
            <a:fillRect/>
          </a:stretch>
        </p:blipFill>
        <p:spPr>
          <a:xfrm>
            <a:off x="469066" y="5717622"/>
            <a:ext cx="2495478" cy="400176"/>
          </a:xfrm>
          <a:prstGeom prst="rect">
            <a:avLst/>
          </a:prstGeom>
          <a:ln>
            <a:solidFill>
              <a:schemeClr val="bg1">
                <a:lumMod val="75000"/>
              </a:schemeClr>
            </a:solidFill>
          </a:ln>
        </p:spPr>
      </p:pic>
      <p:pic>
        <p:nvPicPr>
          <p:cNvPr id="15" name="Picture 14">
            <a:extLst>
              <a:ext uri="{FF2B5EF4-FFF2-40B4-BE49-F238E27FC236}">
                <a16:creationId xmlns:a16="http://schemas.microsoft.com/office/drawing/2014/main" id="{3D24519C-B20C-2E2D-F48B-DC847FBA9DA1}"/>
              </a:ext>
            </a:extLst>
          </p:cNvPr>
          <p:cNvPicPr>
            <a:picLocks noChangeAspect="1"/>
          </p:cNvPicPr>
          <p:nvPr/>
        </p:nvPicPr>
        <p:blipFill>
          <a:blip r:embed="rId9"/>
          <a:stretch>
            <a:fillRect/>
          </a:stretch>
        </p:blipFill>
        <p:spPr>
          <a:xfrm>
            <a:off x="1355724" y="1711535"/>
            <a:ext cx="1695896" cy="854229"/>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4FCC6581-A181-FEE6-C259-4CA6334C8018}"/>
              </a:ext>
            </a:extLst>
          </p:cNvPr>
          <p:cNvPicPr>
            <a:picLocks noChangeAspect="1"/>
          </p:cNvPicPr>
          <p:nvPr/>
        </p:nvPicPr>
        <p:blipFill>
          <a:blip r:embed="rId10"/>
          <a:stretch>
            <a:fillRect/>
          </a:stretch>
        </p:blipFill>
        <p:spPr>
          <a:xfrm>
            <a:off x="7019266" y="3696534"/>
            <a:ext cx="1546166" cy="1584062"/>
          </a:xfrm>
          <a:prstGeom prst="rect">
            <a:avLst/>
          </a:prstGeom>
        </p:spPr>
      </p:pic>
      <p:pic>
        <p:nvPicPr>
          <p:cNvPr id="17" name="Picture 16">
            <a:extLst>
              <a:ext uri="{FF2B5EF4-FFF2-40B4-BE49-F238E27FC236}">
                <a16:creationId xmlns:a16="http://schemas.microsoft.com/office/drawing/2014/main" id="{B3F4A83F-1EDD-0D0E-5ED6-196B4B949D6F}"/>
              </a:ext>
            </a:extLst>
          </p:cNvPr>
          <p:cNvPicPr>
            <a:picLocks noChangeAspect="1"/>
          </p:cNvPicPr>
          <p:nvPr/>
        </p:nvPicPr>
        <p:blipFill>
          <a:blip r:embed="rId11"/>
          <a:stretch>
            <a:fillRect/>
          </a:stretch>
        </p:blipFill>
        <p:spPr>
          <a:xfrm>
            <a:off x="2519075" y="3145749"/>
            <a:ext cx="1453818" cy="1101571"/>
          </a:xfrm>
          <a:prstGeom prst="rect">
            <a:avLst/>
          </a:prstGeom>
          <a:ln>
            <a:solidFill>
              <a:schemeClr val="bg1">
                <a:lumMod val="75000"/>
              </a:schemeClr>
            </a:solidFill>
          </a:ln>
        </p:spPr>
      </p:pic>
      <p:grpSp>
        <p:nvGrpSpPr>
          <p:cNvPr id="22" name="Group 21">
            <a:extLst>
              <a:ext uri="{FF2B5EF4-FFF2-40B4-BE49-F238E27FC236}">
                <a16:creationId xmlns:a16="http://schemas.microsoft.com/office/drawing/2014/main" id="{4CFFDD4E-3E4D-B92D-25A2-A75EA5873EAC}"/>
              </a:ext>
            </a:extLst>
          </p:cNvPr>
          <p:cNvGrpSpPr/>
          <p:nvPr/>
        </p:nvGrpSpPr>
        <p:grpSpPr>
          <a:xfrm>
            <a:off x="4775399" y="3696534"/>
            <a:ext cx="1682551" cy="1220635"/>
            <a:chOff x="4947328" y="3536300"/>
            <a:chExt cx="1682551" cy="1220635"/>
          </a:xfrm>
        </p:grpSpPr>
        <p:grpSp>
          <p:nvGrpSpPr>
            <p:cNvPr id="20" name="Group 19">
              <a:extLst>
                <a:ext uri="{FF2B5EF4-FFF2-40B4-BE49-F238E27FC236}">
                  <a16:creationId xmlns:a16="http://schemas.microsoft.com/office/drawing/2014/main" id="{19564C30-2C21-94D2-4AE8-8F2514105BF9}"/>
                </a:ext>
              </a:extLst>
            </p:cNvPr>
            <p:cNvGrpSpPr/>
            <p:nvPr/>
          </p:nvGrpSpPr>
          <p:grpSpPr>
            <a:xfrm>
              <a:off x="4947328" y="3559652"/>
              <a:ext cx="1682551" cy="1171622"/>
              <a:chOff x="71029" y="5568351"/>
              <a:chExt cx="1682551" cy="1171622"/>
            </a:xfrm>
          </p:grpSpPr>
          <p:pic>
            <p:nvPicPr>
              <p:cNvPr id="18" name="Picture 17">
                <a:extLst>
                  <a:ext uri="{FF2B5EF4-FFF2-40B4-BE49-F238E27FC236}">
                    <a16:creationId xmlns:a16="http://schemas.microsoft.com/office/drawing/2014/main" id="{131937EF-CA87-5446-C907-24F730F7A57A}"/>
                  </a:ext>
                </a:extLst>
              </p:cNvPr>
              <p:cNvPicPr>
                <a:picLocks noChangeAspect="1"/>
              </p:cNvPicPr>
              <p:nvPr/>
            </p:nvPicPr>
            <p:blipFill>
              <a:blip r:embed="rId12"/>
              <a:stretch>
                <a:fillRect/>
              </a:stretch>
            </p:blipFill>
            <p:spPr>
              <a:xfrm>
                <a:off x="318317" y="5568351"/>
                <a:ext cx="995387" cy="841499"/>
              </a:xfrm>
              <a:prstGeom prst="rect">
                <a:avLst/>
              </a:prstGeom>
            </p:spPr>
          </p:pic>
          <p:sp>
            <p:nvSpPr>
              <p:cNvPr id="19" name="TextBox 18">
                <a:extLst>
                  <a:ext uri="{FF2B5EF4-FFF2-40B4-BE49-F238E27FC236}">
                    <a16:creationId xmlns:a16="http://schemas.microsoft.com/office/drawing/2014/main" id="{50E5CD0A-E77C-E33E-5C75-5A2E9AD87B33}"/>
                  </a:ext>
                </a:extLst>
              </p:cNvPr>
              <p:cNvSpPr txBox="1"/>
              <p:nvPr/>
            </p:nvSpPr>
            <p:spPr>
              <a:xfrm>
                <a:off x="71029" y="6370641"/>
                <a:ext cx="1682551" cy="369332"/>
              </a:xfrm>
              <a:prstGeom prst="rect">
                <a:avLst/>
              </a:prstGeom>
              <a:noFill/>
            </p:spPr>
            <p:txBody>
              <a:bodyPr wrap="square" rtlCol="0">
                <a:spAutoFit/>
              </a:bodyPr>
              <a:lstStyle/>
              <a:p>
                <a:r>
                  <a:rPr lang="en-US" dirty="0">
                    <a:solidFill>
                      <a:schemeClr val="accent2"/>
                    </a:solidFill>
                  </a:rPr>
                  <a:t>Faraday Future</a:t>
                </a:r>
              </a:p>
            </p:txBody>
          </p:sp>
        </p:grpSp>
        <p:sp>
          <p:nvSpPr>
            <p:cNvPr id="21" name="Rectangle 20">
              <a:extLst>
                <a:ext uri="{FF2B5EF4-FFF2-40B4-BE49-F238E27FC236}">
                  <a16:creationId xmlns:a16="http://schemas.microsoft.com/office/drawing/2014/main" id="{6FB525EB-F49D-A762-40FB-C4A83CB9C792}"/>
                </a:ext>
              </a:extLst>
            </p:cNvPr>
            <p:cNvSpPr/>
            <p:nvPr/>
          </p:nvSpPr>
          <p:spPr>
            <a:xfrm>
              <a:off x="5006219" y="3536300"/>
              <a:ext cx="1451731" cy="122063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70151CEA-1D7F-7551-FEFE-9E5D16235A20}"/>
              </a:ext>
            </a:extLst>
          </p:cNvPr>
          <p:cNvPicPr>
            <a:picLocks noChangeAspect="1"/>
          </p:cNvPicPr>
          <p:nvPr/>
        </p:nvPicPr>
        <p:blipFill>
          <a:blip r:embed="rId13"/>
          <a:stretch>
            <a:fillRect/>
          </a:stretch>
        </p:blipFill>
        <p:spPr>
          <a:xfrm>
            <a:off x="764970" y="296287"/>
            <a:ext cx="1925924" cy="1107212"/>
          </a:xfrm>
          <a:prstGeom prst="rect">
            <a:avLst/>
          </a:prstGeom>
        </p:spPr>
      </p:pic>
    </p:spTree>
    <p:extLst>
      <p:ext uri="{BB962C8B-B14F-4D97-AF65-F5344CB8AC3E}">
        <p14:creationId xmlns:p14="http://schemas.microsoft.com/office/powerpoint/2010/main" val="956974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0B210-0910-AD0A-5EA9-90185F5040EC}"/>
              </a:ext>
            </a:extLst>
          </p:cNvPr>
          <p:cNvSpPr>
            <a:spLocks noGrp="1"/>
          </p:cNvSpPr>
          <p:nvPr>
            <p:ph type="sldNum" sz="quarter" idx="12"/>
          </p:nvPr>
        </p:nvSpPr>
        <p:spPr/>
        <p:txBody>
          <a:bodyPr/>
          <a:lstStyle/>
          <a:p>
            <a:fld id="{167FF95B-D60B-0943-B0BD-FEF5C60E1E4D}" type="slidenum">
              <a:rPr lang="en-US" smtClean="0"/>
              <a:t>4</a:t>
            </a:fld>
            <a:endParaRPr lang="en-US"/>
          </a:p>
        </p:txBody>
      </p:sp>
      <p:sp>
        <p:nvSpPr>
          <p:cNvPr id="3" name="Title 1">
            <a:extLst>
              <a:ext uri="{FF2B5EF4-FFF2-40B4-BE49-F238E27FC236}">
                <a16:creationId xmlns:a16="http://schemas.microsoft.com/office/drawing/2014/main" id="{C75A0609-5757-E375-2A7C-F69CFAF1BBA9}"/>
              </a:ext>
            </a:extLst>
          </p:cNvPr>
          <p:cNvSpPr txBox="1">
            <a:spLocks/>
          </p:cNvSpPr>
          <p:nvPr/>
        </p:nvSpPr>
        <p:spPr>
          <a:xfrm>
            <a:off x="4105496" y="301284"/>
            <a:ext cx="1178885" cy="545534"/>
          </a:xfrm>
          <a:prstGeom prst="rect">
            <a:avLst/>
          </a:prstGeom>
          <a:noFill/>
          <a:ln>
            <a:noFill/>
          </a:ln>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r>
              <a:rPr lang="en-US" sz="3200" b="1" dirty="0">
                <a:latin typeface="Avenir Book" panose="02000503020000020003" pitchFamily="2" charset="0"/>
                <a:ea typeface="+mn-ea"/>
                <a:cs typeface="+mn-cs"/>
              </a:rPr>
              <a:t>Data</a:t>
            </a:r>
          </a:p>
        </p:txBody>
      </p:sp>
      <p:sp>
        <p:nvSpPr>
          <p:cNvPr id="4" name="TextBox 3">
            <a:extLst>
              <a:ext uri="{FF2B5EF4-FFF2-40B4-BE49-F238E27FC236}">
                <a16:creationId xmlns:a16="http://schemas.microsoft.com/office/drawing/2014/main" id="{15D22285-96F5-DE51-4576-66E879C5EC82}"/>
              </a:ext>
            </a:extLst>
          </p:cNvPr>
          <p:cNvSpPr txBox="1"/>
          <p:nvPr/>
        </p:nvSpPr>
        <p:spPr>
          <a:xfrm>
            <a:off x="1052622" y="1477926"/>
            <a:ext cx="7676707" cy="3416320"/>
          </a:xfrm>
          <a:prstGeom prst="rect">
            <a:avLst/>
          </a:prstGeom>
          <a:noFill/>
        </p:spPr>
        <p:txBody>
          <a:bodyPr wrap="square" rtlCol="0">
            <a:spAutoFit/>
          </a:bodyPr>
          <a:lstStyle/>
          <a:p>
            <a:r>
              <a:rPr lang="en-US" b="1" dirty="0"/>
              <a:t>Datasets</a:t>
            </a:r>
          </a:p>
          <a:p>
            <a:endParaRPr lang="en-US" dirty="0"/>
          </a:p>
          <a:p>
            <a:pPr marL="285750" indent="-285750">
              <a:buFont typeface="Arial" panose="020B0604020202020204" pitchFamily="34" charset="0"/>
              <a:buChar char="•"/>
            </a:pPr>
            <a:r>
              <a:rPr lang="en-US" dirty="0" err="1"/>
              <a:t>StockAnalysis.com</a:t>
            </a:r>
            <a:r>
              <a:rPr lang="en-US" dirty="0"/>
              <a:t> for a list of IPOS launched in the last recession 2008.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Kaggle for a list of US Company information on these IPOS.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API of historical pricing data to train our model for future price predictions using volume as a predictor.</a:t>
            </a:r>
          </a:p>
          <a:p>
            <a:endParaRPr lang="en-US" dirty="0"/>
          </a:p>
          <a:p>
            <a:endParaRPr lang="en-US" dirty="0"/>
          </a:p>
          <a:p>
            <a:endParaRPr lang="en-US" dirty="0"/>
          </a:p>
          <a:p>
            <a:r>
              <a:rPr lang="en-US" b="1" dirty="0"/>
              <a:t>Outputs</a:t>
            </a:r>
          </a:p>
        </p:txBody>
      </p:sp>
      <p:pic>
        <p:nvPicPr>
          <p:cNvPr id="6" name="Picture 5">
            <a:extLst>
              <a:ext uri="{FF2B5EF4-FFF2-40B4-BE49-F238E27FC236}">
                <a16:creationId xmlns:a16="http://schemas.microsoft.com/office/drawing/2014/main" id="{8325EB7E-9E4A-D357-DC32-C5B911FFCC41}"/>
              </a:ext>
            </a:extLst>
          </p:cNvPr>
          <p:cNvPicPr>
            <a:picLocks noChangeAspect="1"/>
          </p:cNvPicPr>
          <p:nvPr/>
        </p:nvPicPr>
        <p:blipFill>
          <a:blip/>
          <a:stretch>
            <a:fillRect/>
          </a:stretch>
        </p:blipFill>
        <p:spPr>
          <a:xfrm>
            <a:off x="4572000" y="4469127"/>
            <a:ext cx="1838638" cy="425119"/>
          </a:xfrm>
          <a:prstGeom prst="rect">
            <a:avLst/>
          </a:prstGeom>
        </p:spPr>
      </p:pic>
      <p:pic>
        <p:nvPicPr>
          <p:cNvPr id="7" name="Picture 6">
            <a:extLst>
              <a:ext uri="{FF2B5EF4-FFF2-40B4-BE49-F238E27FC236}">
                <a16:creationId xmlns:a16="http://schemas.microsoft.com/office/drawing/2014/main" id="{61B76FE1-4E0D-01DF-FBF1-2A3DF3208179}"/>
              </a:ext>
            </a:extLst>
          </p:cNvPr>
          <p:cNvPicPr>
            <a:picLocks noChangeAspect="1"/>
          </p:cNvPicPr>
          <p:nvPr/>
        </p:nvPicPr>
        <p:blipFill>
          <a:blip/>
          <a:stretch>
            <a:fillRect/>
          </a:stretch>
        </p:blipFill>
        <p:spPr>
          <a:xfrm>
            <a:off x="5863667" y="3802020"/>
            <a:ext cx="1384300" cy="647700"/>
          </a:xfrm>
          <a:prstGeom prst="rect">
            <a:avLst/>
          </a:prstGeom>
        </p:spPr>
      </p:pic>
    </p:spTree>
    <p:extLst>
      <p:ext uri="{BB962C8B-B14F-4D97-AF65-F5344CB8AC3E}">
        <p14:creationId xmlns:p14="http://schemas.microsoft.com/office/powerpoint/2010/main" val="32308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28650" y="415982"/>
            <a:ext cx="7886700" cy="545534"/>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5</a:t>
            </a:fld>
            <a:endParaRPr lang="en-US"/>
          </a:p>
        </p:txBody>
      </p:sp>
      <p:pic>
        <p:nvPicPr>
          <p:cNvPr id="10" name="Picture 9">
            <a:extLst>
              <a:ext uri="{FF2B5EF4-FFF2-40B4-BE49-F238E27FC236}">
                <a16:creationId xmlns:a16="http://schemas.microsoft.com/office/drawing/2014/main" id="{37FB6B52-3608-98EC-3DFC-58CD9B0BA925}"/>
              </a:ext>
            </a:extLst>
          </p:cNvPr>
          <p:cNvPicPr>
            <a:picLocks noChangeAspect="1"/>
          </p:cNvPicPr>
          <p:nvPr/>
        </p:nvPicPr>
        <p:blipFill>
          <a:blip/>
          <a:stretch>
            <a:fillRect/>
          </a:stretch>
        </p:blipFill>
        <p:spPr>
          <a:xfrm>
            <a:off x="7385957" y="1713198"/>
            <a:ext cx="1168400" cy="1104900"/>
          </a:xfrm>
          <a:prstGeom prst="rect">
            <a:avLst/>
          </a:prstGeom>
          <a:ln>
            <a:solidFill>
              <a:schemeClr val="bg1">
                <a:lumMod val="65000"/>
              </a:schemeClr>
            </a:solidFill>
          </a:ln>
        </p:spPr>
      </p:pic>
      <p:pic>
        <p:nvPicPr>
          <p:cNvPr id="11" name="Picture 10">
            <a:extLst>
              <a:ext uri="{FF2B5EF4-FFF2-40B4-BE49-F238E27FC236}">
                <a16:creationId xmlns:a16="http://schemas.microsoft.com/office/drawing/2014/main" id="{0E79B5CF-8BE2-7066-B48F-1A0CD0B66842}"/>
              </a:ext>
            </a:extLst>
          </p:cNvPr>
          <p:cNvPicPr>
            <a:picLocks noChangeAspect="1"/>
          </p:cNvPicPr>
          <p:nvPr/>
        </p:nvPicPr>
        <p:blipFill>
          <a:blip/>
          <a:stretch>
            <a:fillRect/>
          </a:stretch>
        </p:blipFill>
        <p:spPr>
          <a:xfrm>
            <a:off x="6391276" y="4229044"/>
            <a:ext cx="2143578" cy="633330"/>
          </a:xfrm>
          <a:prstGeom prst="rect">
            <a:avLst/>
          </a:prstGeom>
        </p:spPr>
      </p:pic>
      <p:pic>
        <p:nvPicPr>
          <p:cNvPr id="12" name="Picture 11">
            <a:extLst>
              <a:ext uri="{FF2B5EF4-FFF2-40B4-BE49-F238E27FC236}">
                <a16:creationId xmlns:a16="http://schemas.microsoft.com/office/drawing/2014/main" id="{E2674434-D17F-4F46-8423-5EEDEED0BAE0}"/>
              </a:ext>
            </a:extLst>
          </p:cNvPr>
          <p:cNvPicPr>
            <a:picLocks noChangeAspect="1"/>
          </p:cNvPicPr>
          <p:nvPr/>
        </p:nvPicPr>
        <p:blipFill rotWithShape="1">
          <a:blip/>
          <a:srcRect t="3099"/>
          <a:stretch/>
        </p:blipFill>
        <p:spPr>
          <a:xfrm>
            <a:off x="3964005" y="3806460"/>
            <a:ext cx="1215990" cy="1055914"/>
          </a:xfrm>
          <a:prstGeom prst="rect">
            <a:avLst/>
          </a:prstGeom>
        </p:spPr>
      </p:pic>
      <p:sp>
        <p:nvSpPr>
          <p:cNvPr id="14" name="TextBox 13">
            <a:extLst>
              <a:ext uri="{FF2B5EF4-FFF2-40B4-BE49-F238E27FC236}">
                <a16:creationId xmlns:a16="http://schemas.microsoft.com/office/drawing/2014/main" id="{3AAA5D3A-9C37-8EDC-C950-CCAA98C2E5AE}"/>
              </a:ext>
            </a:extLst>
          </p:cNvPr>
          <p:cNvSpPr txBox="1"/>
          <p:nvPr/>
        </p:nvSpPr>
        <p:spPr>
          <a:xfrm>
            <a:off x="1127051" y="1562986"/>
            <a:ext cx="912045" cy="646331"/>
          </a:xfrm>
          <a:prstGeom prst="rect">
            <a:avLst/>
          </a:prstGeom>
          <a:noFill/>
        </p:spPr>
        <p:txBody>
          <a:bodyPr wrap="none" rtlCol="0">
            <a:spAutoFit/>
          </a:bodyPr>
          <a:lstStyle/>
          <a:p>
            <a:r>
              <a:rPr lang="en-US" dirty="0"/>
              <a:t>Tableau</a:t>
            </a:r>
          </a:p>
          <a:p>
            <a:r>
              <a:rPr lang="en-US" dirty="0"/>
              <a:t>pandas</a:t>
            </a:r>
          </a:p>
        </p:txBody>
      </p:sp>
    </p:spTree>
    <p:extLst>
      <p:ext uri="{BB962C8B-B14F-4D97-AF65-F5344CB8AC3E}">
        <p14:creationId xmlns:p14="http://schemas.microsoft.com/office/powerpoint/2010/main" val="168570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3425-AF3E-5512-FC28-CDA8B955194E}"/>
              </a:ext>
            </a:extLst>
          </p:cNvPr>
          <p:cNvSpPr>
            <a:spLocks noGrp="1"/>
          </p:cNvSpPr>
          <p:nvPr>
            <p:ph type="title"/>
          </p:nvPr>
        </p:nvSpPr>
        <p:spPr>
          <a:xfrm>
            <a:off x="628650" y="365126"/>
            <a:ext cx="7886700" cy="810531"/>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Data Exploration </a:t>
            </a:r>
          </a:p>
        </p:txBody>
      </p:sp>
      <p:sp>
        <p:nvSpPr>
          <p:cNvPr id="3" name="Slide Number Placeholder 2">
            <a:extLst>
              <a:ext uri="{FF2B5EF4-FFF2-40B4-BE49-F238E27FC236}">
                <a16:creationId xmlns:a16="http://schemas.microsoft.com/office/drawing/2014/main" id="{EA5C30ED-E925-4DD4-645F-E3D09225895C}"/>
              </a:ext>
            </a:extLst>
          </p:cNvPr>
          <p:cNvSpPr>
            <a:spLocks noGrp="1"/>
          </p:cNvSpPr>
          <p:nvPr>
            <p:ph type="sldNum" sz="quarter" idx="12"/>
          </p:nvPr>
        </p:nvSpPr>
        <p:spPr/>
        <p:txBody>
          <a:bodyPr/>
          <a:lstStyle/>
          <a:p>
            <a:fld id="{167FF95B-D60B-0943-B0BD-FEF5C60E1E4D}" type="slidenum">
              <a:rPr lang="en-US" smtClean="0"/>
              <a:t>6</a:t>
            </a:fld>
            <a:endParaRPr lang="en-US"/>
          </a:p>
        </p:txBody>
      </p:sp>
      <p:pic>
        <p:nvPicPr>
          <p:cNvPr id="4" name="Picture 3">
            <a:extLst>
              <a:ext uri="{FF2B5EF4-FFF2-40B4-BE49-F238E27FC236}">
                <a16:creationId xmlns:a16="http://schemas.microsoft.com/office/drawing/2014/main" id="{3EBB2140-F577-BBDD-4322-B384ACA07191}"/>
              </a:ext>
            </a:extLst>
          </p:cNvPr>
          <p:cNvPicPr>
            <a:picLocks noChangeAspect="1"/>
          </p:cNvPicPr>
          <p:nvPr/>
        </p:nvPicPr>
        <p:blipFill>
          <a:blip/>
          <a:stretch>
            <a:fillRect/>
          </a:stretch>
        </p:blipFill>
        <p:spPr>
          <a:xfrm>
            <a:off x="628650" y="1263650"/>
            <a:ext cx="3639457" cy="2413118"/>
          </a:xfrm>
          <a:prstGeom prst="rect">
            <a:avLst/>
          </a:prstGeom>
        </p:spPr>
      </p:pic>
      <p:pic>
        <p:nvPicPr>
          <p:cNvPr id="5" name="Picture 4">
            <a:extLst>
              <a:ext uri="{FF2B5EF4-FFF2-40B4-BE49-F238E27FC236}">
                <a16:creationId xmlns:a16="http://schemas.microsoft.com/office/drawing/2014/main" id="{6A194BCD-EA76-C97A-95BB-812CE7FA1613}"/>
              </a:ext>
            </a:extLst>
          </p:cNvPr>
          <p:cNvPicPr>
            <a:picLocks noChangeAspect="1"/>
          </p:cNvPicPr>
          <p:nvPr/>
        </p:nvPicPr>
        <p:blipFill>
          <a:blip/>
          <a:stretch>
            <a:fillRect/>
          </a:stretch>
        </p:blipFill>
        <p:spPr>
          <a:xfrm>
            <a:off x="553686" y="3725301"/>
            <a:ext cx="8051791" cy="2276856"/>
          </a:xfrm>
          <a:prstGeom prst="rect">
            <a:avLst/>
          </a:prstGeom>
        </p:spPr>
      </p:pic>
      <p:sp>
        <p:nvSpPr>
          <p:cNvPr id="6" name="TextBox 5">
            <a:extLst>
              <a:ext uri="{FF2B5EF4-FFF2-40B4-BE49-F238E27FC236}">
                <a16:creationId xmlns:a16="http://schemas.microsoft.com/office/drawing/2014/main" id="{9291515B-CF6E-9B02-FEB5-5F9A17520C2F}"/>
              </a:ext>
            </a:extLst>
          </p:cNvPr>
          <p:cNvSpPr txBox="1"/>
          <p:nvPr/>
        </p:nvSpPr>
        <p:spPr>
          <a:xfrm>
            <a:off x="5159829" y="2061064"/>
            <a:ext cx="2775857" cy="646331"/>
          </a:xfrm>
          <a:prstGeom prst="rect">
            <a:avLst/>
          </a:prstGeom>
          <a:noFill/>
        </p:spPr>
        <p:txBody>
          <a:bodyPr wrap="square" rtlCol="0">
            <a:spAutoFit/>
          </a:bodyPr>
          <a:lstStyle/>
          <a:p>
            <a:r>
              <a:rPr lang="en-US" dirty="0">
                <a:highlight>
                  <a:srgbClr val="FFFF00"/>
                </a:highlight>
              </a:rPr>
              <a:t>These are stand-in pictures.</a:t>
            </a:r>
          </a:p>
          <a:p>
            <a:r>
              <a:rPr lang="en-US" dirty="0">
                <a:highlight>
                  <a:srgbClr val="FFFF00"/>
                </a:highlight>
              </a:rPr>
              <a:t>Must be updated.</a:t>
            </a:r>
          </a:p>
        </p:txBody>
      </p:sp>
    </p:spTree>
    <p:extLst>
      <p:ext uri="{BB962C8B-B14F-4D97-AF65-F5344CB8AC3E}">
        <p14:creationId xmlns:p14="http://schemas.microsoft.com/office/powerpoint/2010/main" val="70189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0796-37C9-E032-61E3-16326DA404E7}"/>
              </a:ext>
            </a:extLst>
          </p:cNvPr>
          <p:cNvSpPr>
            <a:spLocks noGrp="1"/>
          </p:cNvSpPr>
          <p:nvPr>
            <p:ph type="title"/>
          </p:nvPr>
        </p:nvSpPr>
        <p:spPr>
          <a:xfrm>
            <a:off x="628650" y="448640"/>
            <a:ext cx="7886700" cy="545534"/>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Model Analysis</a:t>
            </a:r>
          </a:p>
        </p:txBody>
      </p:sp>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201881" y="1163783"/>
            <a:ext cx="8313469" cy="3693319"/>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a:p>
            <a:endParaRPr lang="en-US" dirty="0"/>
          </a:p>
          <a:p>
            <a:r>
              <a:rPr lang="en-US" dirty="0"/>
              <a:t>Step 1 Pull pricing from Yahoo Finance API </a:t>
            </a:r>
          </a:p>
          <a:p>
            <a:endParaRPr lang="en-US" dirty="0"/>
          </a:p>
          <a:p>
            <a:endParaRPr lang="en-US" dirty="0"/>
          </a:p>
          <a:p>
            <a:endParaRPr lang="en-US" dirty="0"/>
          </a:p>
          <a:p>
            <a:endParaRPr lang="en-US" dirty="0"/>
          </a:p>
          <a:p>
            <a:r>
              <a:rPr lang="en-US" dirty="0"/>
              <a:t>Step 2 Predict future pricing for each EV stock</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616FDF64-353F-498C-1959-11E3F4FCF2E2}"/>
              </a:ext>
            </a:extLst>
          </p:cNvPr>
          <p:cNvPicPr>
            <a:picLocks noChangeAspect="1"/>
          </p:cNvPicPr>
          <p:nvPr/>
        </p:nvPicPr>
        <p:blipFill>
          <a:blip r:embed="rId3"/>
          <a:stretch>
            <a:fillRect/>
          </a:stretch>
        </p:blipFill>
        <p:spPr>
          <a:xfrm>
            <a:off x="475013" y="2372756"/>
            <a:ext cx="4251366" cy="726704"/>
          </a:xfrm>
          <a:prstGeom prst="rect">
            <a:avLst/>
          </a:prstGeom>
        </p:spPr>
      </p:pic>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4"/>
          <a:stretch>
            <a:fillRect/>
          </a:stretch>
        </p:blipFill>
        <p:spPr>
          <a:xfrm>
            <a:off x="320633" y="3842898"/>
            <a:ext cx="3621973" cy="2649975"/>
          </a:xfrm>
          <a:prstGeom prst="rect">
            <a:avLst/>
          </a:prstGeom>
        </p:spPr>
      </p:pic>
    </p:spTree>
    <p:extLst>
      <p:ext uri="{BB962C8B-B14F-4D97-AF65-F5344CB8AC3E}">
        <p14:creationId xmlns:p14="http://schemas.microsoft.com/office/powerpoint/2010/main" val="412272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5909-403B-C24F-E53C-C976224ED39F}"/>
              </a:ext>
            </a:extLst>
          </p:cNvPr>
          <p:cNvSpPr>
            <a:spLocks noGrp="1"/>
          </p:cNvSpPr>
          <p:nvPr>
            <p:ph type="title"/>
          </p:nvPr>
        </p:nvSpPr>
        <p:spPr/>
        <p:txBody>
          <a:bodyPr/>
          <a:lstStyle/>
          <a:p>
            <a:pPr algn="ctr"/>
            <a:r>
              <a:rPr lang="en-US" dirty="0"/>
              <a:t>Model Analysis</a:t>
            </a:r>
          </a:p>
        </p:txBody>
      </p:sp>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8</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760021" y="1343325"/>
            <a:ext cx="5595634" cy="923330"/>
          </a:xfrm>
          <a:prstGeom prst="rect">
            <a:avLst/>
          </a:prstGeom>
          <a:noFill/>
        </p:spPr>
        <p:txBody>
          <a:bodyPr wrap="none" rtlCol="0">
            <a:spAutoFit/>
          </a:bodyPr>
          <a:lstStyle/>
          <a:p>
            <a:r>
              <a:rPr lang="en-US" dirty="0"/>
              <a:t>Step 3 Predict future share price based on trading volume</a:t>
            </a:r>
          </a:p>
          <a:p>
            <a:endParaRPr lang="en-US" dirty="0"/>
          </a:p>
          <a:p>
            <a:endParaRPr lang="en-US" dirty="0"/>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0" y="1690689"/>
            <a:ext cx="8953996"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Tree>
    <p:extLst>
      <p:ext uri="{BB962C8B-B14F-4D97-AF65-F5344CB8AC3E}">
        <p14:creationId xmlns:p14="http://schemas.microsoft.com/office/powerpoint/2010/main" val="422381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3790-05EF-3D1E-85D0-B40FF5893272}"/>
              </a:ext>
            </a:extLst>
          </p:cNvPr>
          <p:cNvSpPr>
            <a:spLocks noGrp="1"/>
          </p:cNvSpPr>
          <p:nvPr>
            <p:ph type="title"/>
          </p:nvPr>
        </p:nvSpPr>
        <p:spPr>
          <a:xfrm>
            <a:off x="628650" y="365127"/>
            <a:ext cx="7886700" cy="625474"/>
          </a:xfrm>
          <a:noFill/>
          <a:ln>
            <a:noFill/>
          </a:ln>
        </p:spPr>
        <p:txBody>
          <a:bodyPr wrap="square" rtlCol="0">
            <a:spAutoFit/>
          </a:bodyPr>
          <a:lstStyle/>
          <a:p>
            <a:pPr algn="ctr" defTabSz="457200"/>
            <a:r>
              <a:rPr lang="en-US" sz="3200" b="1" dirty="0">
                <a:latin typeface="Avenir Book" panose="02000503020000020003" pitchFamily="2" charset="0"/>
                <a:ea typeface="+mn-ea"/>
                <a:cs typeface="+mn-cs"/>
              </a:rPr>
              <a:t>Results</a:t>
            </a:r>
          </a:p>
        </p:txBody>
      </p:sp>
      <p:sp>
        <p:nvSpPr>
          <p:cNvPr id="3" name="Slide Number Placeholder 2">
            <a:extLst>
              <a:ext uri="{FF2B5EF4-FFF2-40B4-BE49-F238E27FC236}">
                <a16:creationId xmlns:a16="http://schemas.microsoft.com/office/drawing/2014/main" id="{ADFBFD89-BFDB-E633-A197-35D57007AAB6}"/>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4" name="TextBox 3">
            <a:extLst>
              <a:ext uri="{FF2B5EF4-FFF2-40B4-BE49-F238E27FC236}">
                <a16:creationId xmlns:a16="http://schemas.microsoft.com/office/drawing/2014/main" id="{A96BEA15-0D65-0BD7-E16F-62E932F90EF6}"/>
              </a:ext>
            </a:extLst>
          </p:cNvPr>
          <p:cNvSpPr txBox="1"/>
          <p:nvPr/>
        </p:nvSpPr>
        <p:spPr>
          <a:xfrm>
            <a:off x="1244009" y="1584251"/>
            <a:ext cx="5805377" cy="2308324"/>
          </a:xfrm>
          <a:prstGeom prst="rect">
            <a:avLst/>
          </a:prstGeom>
          <a:noFill/>
        </p:spPr>
        <p:txBody>
          <a:bodyPr wrap="square" rtlCol="0">
            <a:spAutoFit/>
          </a:bodyPr>
          <a:lstStyle/>
          <a:p>
            <a:r>
              <a:rPr lang="en-US" dirty="0"/>
              <a:t>If Polestar would like to be at the same level as </a:t>
            </a:r>
            <a:r>
              <a:rPr lang="en-US" dirty="0" err="1"/>
              <a:t>Telsa</a:t>
            </a:r>
            <a:r>
              <a:rPr lang="en-US" dirty="0"/>
              <a:t>, they would need to add additional businesses and marketing like Tesla who has tremendous brand recognition in the industry. However, if they would like to stick with EV vehicles only, like the other EV companies, they have a good chance at share prices rising to the same level as your average EV company. Of course, other considerations would need to be made.</a:t>
            </a:r>
          </a:p>
        </p:txBody>
      </p:sp>
    </p:spTree>
    <p:extLst>
      <p:ext uri="{BB962C8B-B14F-4D97-AF65-F5344CB8AC3E}">
        <p14:creationId xmlns:p14="http://schemas.microsoft.com/office/powerpoint/2010/main" val="44805056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8680</TotalTime>
  <Words>453</Words>
  <Application>Microsoft Macintosh PowerPoint</Application>
  <PresentationFormat>On-screen Show (4:3)</PresentationFormat>
  <Paragraphs>89</Paragraphs>
  <Slides>14</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Avenir</vt:lpstr>
      <vt:lpstr>Avenir Book</vt:lpstr>
      <vt:lpstr>Calibri</vt:lpstr>
      <vt:lpstr>Calibri Light</vt:lpstr>
      <vt:lpstr>Gill Sans MT</vt:lpstr>
      <vt:lpstr>TESLA</vt:lpstr>
      <vt:lpstr>Univers</vt:lpstr>
      <vt:lpstr>Parcel</vt:lpstr>
      <vt:lpstr>Office Theme</vt:lpstr>
      <vt:lpstr> Predicting Polestar Success </vt:lpstr>
      <vt:lpstr>PowerPoint Presentation</vt:lpstr>
      <vt:lpstr>PowerPoint Presentation</vt:lpstr>
      <vt:lpstr>PowerPoint Presentation</vt:lpstr>
      <vt:lpstr>Technologies Used</vt:lpstr>
      <vt:lpstr>Data Exploration </vt:lpstr>
      <vt:lpstr>Model Analysis</vt:lpstr>
      <vt:lpstr>Model Analysis</vt:lpstr>
      <vt:lpstr>Results</vt:lpstr>
      <vt:lpstr>Dashboard</vt:lpstr>
      <vt:lpstr>Recommendations</vt:lpstr>
      <vt:lpstr>What the team would have done differently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Holly Smith</cp:lastModifiedBy>
  <cp:revision>27</cp:revision>
  <dcterms:created xsi:type="dcterms:W3CDTF">2022-07-19T16:42:27Z</dcterms:created>
  <dcterms:modified xsi:type="dcterms:W3CDTF">2022-07-31T15:51:39Z</dcterms:modified>
</cp:coreProperties>
</file>